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0" r:id="rId13"/>
    <p:sldId id="268" r:id="rId14"/>
    <p:sldId id="263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C136D0C-D398-48BA-AC5D-A6BE6AF57E03}" type="datetimeFigureOut">
              <a:rPr lang="en-IN" smtClean="0"/>
              <a:pPr/>
              <a:t>19-07-2021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7D90A35-97B2-4561-BF2B-15E0983E9D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0180" y="1083174"/>
            <a:ext cx="9007151" cy="108526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Britannic Bold" panose="020B0903060703020204" pitchFamily="34" charset="0"/>
              </a:rPr>
              <a:t>Data Migration From Excel to PPT</a:t>
            </a:r>
            <a:endParaRPr lang="en-IN" sz="4000" dirty="0">
              <a:latin typeface="Britannic Bold" panose="020B09030607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0180" y="3284376"/>
            <a:ext cx="8997819" cy="3338492"/>
          </a:xfrm>
        </p:spPr>
        <p:txBody>
          <a:bodyPr numCol="2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4200" b="1" dirty="0" smtClean="0"/>
              <a:t>Team Name: </a:t>
            </a:r>
            <a:r>
              <a:rPr lang="en-US" sz="4200" dirty="0" smtClean="0"/>
              <a:t>Team43</a:t>
            </a:r>
            <a:r>
              <a:rPr lang="en-US" sz="4200" b="1" dirty="0" smtClean="0"/>
              <a:t>_</a:t>
            </a:r>
            <a:r>
              <a:rPr lang="en-US" sz="4200" dirty="0" smtClean="0"/>
              <a:t>Automation</a:t>
            </a:r>
          </a:p>
          <a:p>
            <a:pPr>
              <a:lnSpc>
                <a:spcPct val="120000"/>
              </a:lnSpc>
            </a:pPr>
            <a:r>
              <a:rPr lang="en-US" sz="4200" b="1" dirty="0" smtClean="0"/>
              <a:t>Teammates:</a:t>
            </a:r>
          </a:p>
          <a:p>
            <a:pPr>
              <a:lnSpc>
                <a:spcPct val="120000"/>
              </a:lnSpc>
            </a:pPr>
            <a:r>
              <a:rPr lang="en-US" sz="4200" dirty="0" err="1" smtClean="0"/>
              <a:t>M.Devi</a:t>
            </a:r>
            <a:r>
              <a:rPr lang="en-US" sz="4200" dirty="0" smtClean="0"/>
              <a:t> Sowmya</a:t>
            </a:r>
            <a:endParaRPr lang="en-US" sz="4200" baseline="30000" dirty="0" smtClean="0"/>
          </a:p>
          <a:p>
            <a:pPr>
              <a:lnSpc>
                <a:spcPct val="120000"/>
              </a:lnSpc>
            </a:pPr>
            <a:r>
              <a:rPr lang="en-US" sz="4200" dirty="0" err="1" smtClean="0"/>
              <a:t>V.Gayatri</a:t>
            </a:r>
            <a:endParaRPr lang="en-US" sz="4200" dirty="0" smtClean="0"/>
          </a:p>
          <a:p>
            <a:pPr>
              <a:lnSpc>
                <a:spcPct val="120000"/>
              </a:lnSpc>
            </a:pPr>
            <a:r>
              <a:rPr lang="en-US" sz="4200" dirty="0" err="1" smtClean="0"/>
              <a:t>G.Sri</a:t>
            </a:r>
            <a:r>
              <a:rPr lang="en-US" sz="4200" dirty="0" smtClean="0"/>
              <a:t> </a:t>
            </a:r>
            <a:r>
              <a:rPr lang="en-US" sz="4200" dirty="0" err="1" smtClean="0"/>
              <a:t>Sai</a:t>
            </a:r>
            <a:r>
              <a:rPr lang="en-US" sz="4200" dirty="0" smtClean="0"/>
              <a:t> </a:t>
            </a:r>
            <a:r>
              <a:rPr lang="en-US" sz="4200" dirty="0" err="1" smtClean="0"/>
              <a:t>Vikas</a:t>
            </a:r>
            <a:endParaRPr lang="en-US" sz="4200" dirty="0" smtClean="0"/>
          </a:p>
          <a:p>
            <a:pPr>
              <a:lnSpc>
                <a:spcPct val="120000"/>
              </a:lnSpc>
            </a:pPr>
            <a:r>
              <a:rPr lang="en-US" sz="4200" dirty="0" err="1" smtClean="0"/>
              <a:t>S.Chandrika</a:t>
            </a:r>
            <a:r>
              <a:rPr lang="en-US" sz="4200" dirty="0" smtClean="0"/>
              <a:t> </a:t>
            </a:r>
            <a:r>
              <a:rPr lang="en-US" sz="4200" dirty="0" err="1" smtClean="0"/>
              <a:t>Aishwarya</a:t>
            </a:r>
            <a:endParaRPr lang="en-US" sz="4200" dirty="0" smtClean="0"/>
          </a:p>
          <a:p>
            <a:pPr>
              <a:lnSpc>
                <a:spcPct val="120000"/>
              </a:lnSpc>
            </a:pPr>
            <a:r>
              <a:rPr lang="en-US" sz="4200" dirty="0" err="1" smtClean="0"/>
              <a:t>P.Haritha</a:t>
            </a:r>
            <a:endParaRPr lang="en-US" sz="4200" dirty="0" smtClean="0"/>
          </a:p>
          <a:p>
            <a:pPr>
              <a:lnSpc>
                <a:spcPct val="120000"/>
              </a:lnSpc>
            </a:pPr>
            <a:endParaRPr lang="en-US" sz="4200" dirty="0" smtClean="0"/>
          </a:p>
          <a:p>
            <a:pPr>
              <a:lnSpc>
                <a:spcPct val="120000"/>
              </a:lnSpc>
            </a:pPr>
            <a:endParaRPr lang="en-US" sz="4200" dirty="0" smtClean="0"/>
          </a:p>
          <a:p>
            <a:pPr>
              <a:lnSpc>
                <a:spcPct val="120000"/>
              </a:lnSpc>
            </a:pPr>
            <a:r>
              <a:rPr lang="en-US" sz="4200" dirty="0" smtClean="0"/>
              <a:t>188W1A1232</a:t>
            </a:r>
          </a:p>
          <a:p>
            <a:pPr>
              <a:lnSpc>
                <a:spcPct val="120000"/>
              </a:lnSpc>
            </a:pPr>
            <a:r>
              <a:rPr lang="en-US" sz="4200" dirty="0" smtClean="0"/>
              <a:t>188W1A12B2</a:t>
            </a:r>
            <a:endParaRPr lang="en-IN" sz="4200" dirty="0" smtClean="0"/>
          </a:p>
          <a:p>
            <a:pPr>
              <a:lnSpc>
                <a:spcPct val="120000"/>
              </a:lnSpc>
            </a:pPr>
            <a:r>
              <a:rPr lang="en-US" sz="4200" dirty="0" smtClean="0"/>
              <a:t>188W1A1219</a:t>
            </a:r>
            <a:endParaRPr lang="en-IN" sz="4200" dirty="0" smtClean="0"/>
          </a:p>
          <a:p>
            <a:pPr>
              <a:lnSpc>
                <a:spcPct val="120000"/>
              </a:lnSpc>
            </a:pPr>
            <a:r>
              <a:rPr lang="en-US" sz="4200" dirty="0" smtClean="0"/>
              <a:t>188W1A12A5</a:t>
            </a:r>
            <a:endParaRPr lang="en-IN" sz="4200" dirty="0" smtClean="0"/>
          </a:p>
          <a:p>
            <a:pPr>
              <a:lnSpc>
                <a:spcPct val="120000"/>
              </a:lnSpc>
            </a:pPr>
            <a:r>
              <a:rPr lang="en-US" sz="4200" dirty="0" smtClean="0"/>
              <a:t>188W1A1299</a:t>
            </a:r>
            <a:endParaRPr lang="en-IN" sz="4200" dirty="0" smtClean="0"/>
          </a:p>
          <a:p>
            <a:pPr>
              <a:lnSpc>
                <a:spcPct val="12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8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43" y="103868"/>
            <a:ext cx="9681754" cy="1325563"/>
          </a:xfrm>
        </p:spPr>
        <p:txBody>
          <a:bodyPr/>
          <a:lstStyle/>
          <a:p>
            <a:r>
              <a:rPr lang="en-US" dirty="0" smtClean="0">
                <a:latin typeface="Britannic Bold" panose="020B0903060703020204" pitchFamily="34" charset="0"/>
              </a:rPr>
              <a:t>Output Explanation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542" y="1231641"/>
            <a:ext cx="9829801" cy="5404290"/>
          </a:xfrm>
        </p:spPr>
        <p:txBody>
          <a:bodyPr>
            <a:normAutofit/>
          </a:bodyPr>
          <a:lstStyle/>
          <a:p>
            <a:pPr algn="just"/>
            <a:r>
              <a:rPr lang="en-US" sz="2200" dirty="0" smtClean="0"/>
              <a:t>The output in PPT contains various tables, headings, Dates, Calculations, Bullet Points, Charts </a:t>
            </a:r>
            <a:r>
              <a:rPr lang="en-US" sz="2200" dirty="0" err="1" smtClean="0"/>
              <a:t>etc</a:t>
            </a:r>
            <a:endParaRPr lang="en-US" sz="2200" dirty="0" smtClean="0"/>
          </a:p>
          <a:p>
            <a:pPr algn="just"/>
            <a:r>
              <a:rPr lang="en-US" sz="2200" dirty="0" smtClean="0"/>
              <a:t>The Allowance based on EAF:</a:t>
            </a:r>
          </a:p>
          <a:p>
            <a:pPr algn="just"/>
            <a:endParaRPr lang="en-US" sz="2200" dirty="0" smtClean="0"/>
          </a:p>
          <a:p>
            <a:pPr algn="just"/>
            <a:endParaRPr lang="en-US" sz="2200" dirty="0"/>
          </a:p>
          <a:p>
            <a:pPr algn="just">
              <a:buNone/>
            </a:pPr>
            <a:endParaRPr lang="en-US" sz="2200" dirty="0" smtClean="0"/>
          </a:p>
          <a:p>
            <a:pPr algn="just"/>
            <a:endParaRPr lang="en-US" sz="2200" dirty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Similarly for other parameters also there will be Calculations and tables.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004916"/>
              </p:ext>
            </p:extLst>
          </p:nvPr>
        </p:nvGraphicFramePr>
        <p:xfrm>
          <a:off x="2995126" y="2528595"/>
          <a:ext cx="260448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243">
                  <a:extLst>
                    <a:ext uri="{9D8B030D-6E8A-4147-A177-3AD203B41FA5}">
                      <a16:colId xmlns:a16="http://schemas.microsoft.com/office/drawing/2014/main" val="343925155"/>
                    </a:ext>
                  </a:extLst>
                </a:gridCol>
                <a:gridCol w="1302243">
                  <a:extLst>
                    <a:ext uri="{9D8B030D-6E8A-4147-A177-3AD203B41FA5}">
                      <a16:colId xmlns:a16="http://schemas.microsoft.com/office/drawing/2014/main" val="3459621785"/>
                    </a:ext>
                  </a:extLst>
                </a:gridCol>
              </a:tblGrid>
              <a:tr h="574766">
                <a:tc>
                  <a:txBody>
                    <a:bodyPr/>
                    <a:lstStyle/>
                    <a:p>
                      <a:r>
                        <a:rPr lang="en-US" dirty="0" smtClean="0"/>
                        <a:t>EAF in</a:t>
                      </a:r>
                      <a:r>
                        <a:rPr lang="en-US" baseline="0" dirty="0" smtClean="0"/>
                        <a:t> Month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Rate Of Allowance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347000"/>
                  </a:ext>
                </a:extLst>
              </a:tr>
              <a:tr h="328438"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10417"/>
                  </a:ext>
                </a:extLst>
              </a:tr>
              <a:tr h="328438">
                <a:tc>
                  <a:txBody>
                    <a:bodyPr/>
                    <a:lstStyle/>
                    <a:p>
                      <a:r>
                        <a:rPr lang="en-US" dirty="0" smtClean="0"/>
                        <a:t>76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618694"/>
                  </a:ext>
                </a:extLst>
              </a:tr>
              <a:tr h="328438">
                <a:tc>
                  <a:txBody>
                    <a:bodyPr/>
                    <a:lstStyle/>
                    <a:p>
                      <a:r>
                        <a:rPr lang="en-US" dirty="0" smtClean="0"/>
                        <a:t>77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32418"/>
                  </a:ext>
                </a:extLst>
              </a:tr>
              <a:tr h="328438">
                <a:tc>
                  <a:txBody>
                    <a:bodyPr/>
                    <a:lstStyle/>
                    <a:p>
                      <a:r>
                        <a:rPr lang="en-US" dirty="0" smtClean="0"/>
                        <a:t>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32483"/>
                  </a:ext>
                </a:extLst>
              </a:tr>
              <a:tr h="328438">
                <a:tc>
                  <a:txBody>
                    <a:bodyPr/>
                    <a:lstStyle/>
                    <a:p>
                      <a:r>
                        <a:rPr lang="en-US" dirty="0" smtClean="0"/>
                        <a:t>79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86073"/>
                  </a:ext>
                </a:extLst>
              </a:tr>
              <a:tr h="328438"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2632"/>
                  </a:ext>
                </a:extLst>
              </a:tr>
              <a:tr h="328438">
                <a:tc>
                  <a:txBody>
                    <a:bodyPr/>
                    <a:lstStyle/>
                    <a:p>
                      <a:r>
                        <a:rPr lang="en-US" dirty="0" smtClean="0"/>
                        <a:t>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3365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92949"/>
              </p:ext>
            </p:extLst>
          </p:nvPr>
        </p:nvGraphicFramePr>
        <p:xfrm>
          <a:off x="6867330" y="2453950"/>
          <a:ext cx="2703392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696">
                  <a:extLst>
                    <a:ext uri="{9D8B030D-6E8A-4147-A177-3AD203B41FA5}">
                      <a16:colId xmlns:a16="http://schemas.microsoft.com/office/drawing/2014/main" val="343925155"/>
                    </a:ext>
                  </a:extLst>
                </a:gridCol>
                <a:gridCol w="1351696">
                  <a:extLst>
                    <a:ext uri="{9D8B030D-6E8A-4147-A177-3AD203B41FA5}">
                      <a16:colId xmlns:a16="http://schemas.microsoft.com/office/drawing/2014/main" val="3459621785"/>
                    </a:ext>
                  </a:extLst>
                </a:gridCol>
              </a:tblGrid>
              <a:tr h="617735">
                <a:tc>
                  <a:txBody>
                    <a:bodyPr/>
                    <a:lstStyle/>
                    <a:p>
                      <a:r>
                        <a:rPr lang="en-US" dirty="0" smtClean="0"/>
                        <a:t>EAF in</a:t>
                      </a:r>
                      <a:r>
                        <a:rPr lang="en-US" baseline="0" dirty="0" smtClean="0"/>
                        <a:t> Month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Rate Of Allowance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347000"/>
                  </a:ext>
                </a:extLst>
              </a:tr>
              <a:tr h="352992">
                <a:tc>
                  <a:txBody>
                    <a:bodyPr/>
                    <a:lstStyle/>
                    <a:p>
                      <a:r>
                        <a:rPr lang="en-US" dirty="0" smtClean="0"/>
                        <a:t>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410417"/>
                  </a:ext>
                </a:extLst>
              </a:tr>
              <a:tr h="352992">
                <a:tc>
                  <a:txBody>
                    <a:bodyPr/>
                    <a:lstStyle/>
                    <a:p>
                      <a:r>
                        <a:rPr lang="en-US" dirty="0" smtClean="0"/>
                        <a:t>83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618694"/>
                  </a:ext>
                </a:extLst>
              </a:tr>
              <a:tr h="352992">
                <a:tc>
                  <a:txBody>
                    <a:bodyPr/>
                    <a:lstStyle/>
                    <a:p>
                      <a:r>
                        <a:rPr lang="en-US" dirty="0" smtClean="0"/>
                        <a:t>84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32418"/>
                  </a:ext>
                </a:extLst>
              </a:tr>
              <a:tr h="352992">
                <a:tc>
                  <a:txBody>
                    <a:bodyPr/>
                    <a:lstStyle/>
                    <a:p>
                      <a:r>
                        <a:rPr lang="en-US" dirty="0" smtClean="0"/>
                        <a:t>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732483"/>
                  </a:ext>
                </a:extLst>
              </a:tr>
              <a:tr h="352992">
                <a:tc>
                  <a:txBody>
                    <a:bodyPr/>
                    <a:lstStyle/>
                    <a:p>
                      <a:r>
                        <a:rPr lang="en-US" dirty="0" smtClean="0"/>
                        <a:t>86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86073"/>
                  </a:ext>
                </a:extLst>
              </a:tr>
              <a:tr h="352992">
                <a:tc>
                  <a:txBody>
                    <a:bodyPr/>
                    <a:lstStyle/>
                    <a:p>
                      <a:r>
                        <a:rPr lang="en-US" dirty="0" smtClean="0"/>
                        <a:t>87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72632"/>
                  </a:ext>
                </a:extLst>
              </a:tr>
              <a:tr h="61773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88 and Above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2.5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3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8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ritannic Bold" panose="020B0903060703020204" pitchFamily="34" charset="0"/>
              </a:rPr>
              <a:t>Drawing Charts using Python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5000"/>
              </a:lnSpc>
            </a:pPr>
            <a:r>
              <a:rPr lang="en-US" sz="2600" dirty="0" smtClean="0"/>
              <a:t>The Python Code is invoked from Command Prompt.</a:t>
            </a:r>
          </a:p>
          <a:p>
            <a:pPr algn="just">
              <a:lnSpc>
                <a:spcPct val="125000"/>
              </a:lnSpc>
            </a:pPr>
            <a:r>
              <a:rPr lang="en-US" sz="2600" dirty="0" smtClean="0"/>
              <a:t>The Python Code takes command line arguments and displays a Pie-Chart according to it</a:t>
            </a:r>
          </a:p>
          <a:p>
            <a:pPr algn="just">
              <a:lnSpc>
                <a:spcPct val="125000"/>
              </a:lnSpc>
            </a:pPr>
            <a:r>
              <a:rPr lang="en-US" sz="2600" dirty="0" smtClean="0"/>
              <a:t>This arguments are passed from Blue Prism.</a:t>
            </a:r>
          </a:p>
          <a:p>
            <a:pPr algn="just">
              <a:lnSpc>
                <a:spcPct val="125000"/>
              </a:lnSpc>
            </a:pPr>
            <a:r>
              <a:rPr lang="en-US" sz="2600" dirty="0" smtClean="0"/>
              <a:t>The Python code generates “.</a:t>
            </a:r>
            <a:r>
              <a:rPr lang="en-US" sz="2600" dirty="0" err="1" smtClean="0"/>
              <a:t>png</a:t>
            </a:r>
            <a:r>
              <a:rPr lang="en-US" sz="2600" dirty="0" smtClean="0"/>
              <a:t>” file which is later written into PPT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61863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ritannic Bold" panose="020B0903060703020204" pitchFamily="34" charset="0"/>
              </a:rPr>
              <a:t>Working Demo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4" name="final_60f5141043d9e6007ff48ecc_93778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775" y="1447800"/>
            <a:ext cx="8534400" cy="4800600"/>
          </a:xfrm>
        </p:spPr>
      </p:pic>
      <p:sp>
        <p:nvSpPr>
          <p:cNvPr id="5" name="TextBox 4"/>
          <p:cNvSpPr txBox="1"/>
          <p:nvPr/>
        </p:nvSpPr>
        <p:spPr>
          <a:xfrm>
            <a:off x="2644775" y="1123406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Please Refer the Video file uploaded along with </a:t>
            </a:r>
            <a:r>
              <a:rPr lang="en-US" dirty="0" err="1" smtClean="0"/>
              <a:t>ppt</a:t>
            </a:r>
            <a:r>
              <a:rPr lang="en-US" dirty="0" smtClean="0"/>
              <a:t> if the video here doesn’t play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82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ritannic Bold" panose="020B0903060703020204" pitchFamily="34" charset="0"/>
              </a:rPr>
              <a:t>Challenges Faced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600" dirty="0"/>
              <a:t>Since the organization provided us with partial data. We have shown an example for all </a:t>
            </a:r>
            <a:r>
              <a:rPr lang="en-IN" sz="2600" dirty="0" smtClean="0"/>
              <a:t>formats, the </a:t>
            </a:r>
            <a:r>
              <a:rPr lang="en-IN" sz="2600" dirty="0"/>
              <a:t>organization needs the data in PPT.</a:t>
            </a:r>
          </a:p>
          <a:p>
            <a:pPr>
              <a:lnSpc>
                <a:spcPct val="150000"/>
              </a:lnSpc>
            </a:pPr>
            <a:r>
              <a:rPr lang="en-IN" sz="2600" dirty="0"/>
              <a:t>The major difficulties faced during the project are adding the VB code to generate a table. However The microsoft's documentation helped us overcome this difficulty with some useful functions.</a:t>
            </a:r>
          </a:p>
        </p:txBody>
      </p:sp>
    </p:spTree>
    <p:extLst>
      <p:ext uri="{BB962C8B-B14F-4D97-AF65-F5344CB8AC3E}">
        <p14:creationId xmlns:p14="http://schemas.microsoft.com/office/powerpoint/2010/main" val="142518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144" y="130629"/>
            <a:ext cx="9997440" cy="6635931"/>
          </a:xfrm>
        </p:spPr>
        <p:txBody>
          <a:bodyPr>
            <a:normAutofit fontScale="92500"/>
          </a:bodyPr>
          <a:lstStyle/>
          <a:p>
            <a:pPr marL="82296" indent="0" algn="just">
              <a:lnSpc>
                <a:spcPct val="150000"/>
              </a:lnSpc>
              <a:buNone/>
            </a:pPr>
            <a:r>
              <a:rPr lang="en-US" sz="4300" dirty="0" smtClean="0">
                <a:solidFill>
                  <a:srgbClr val="4F271C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panose="020B0903060703020204" pitchFamily="34" charset="0"/>
                <a:ea typeface="+mj-ea"/>
                <a:cs typeface="+mj-cs"/>
              </a:rPr>
              <a:t>Conclusion</a:t>
            </a:r>
          </a:p>
          <a:p>
            <a:pPr algn="just">
              <a:lnSpc>
                <a:spcPct val="150000"/>
              </a:lnSpc>
            </a:pPr>
            <a:r>
              <a:rPr lang="en-IN" sz="2600" dirty="0"/>
              <a:t>Hence presentation is a common </a:t>
            </a:r>
            <a:r>
              <a:rPr lang="en-IN" sz="2600" dirty="0" smtClean="0"/>
              <a:t>process </a:t>
            </a:r>
            <a:r>
              <a:rPr lang="en-IN" sz="2600" dirty="0"/>
              <a:t>in most of the organizations we automate that process by using </a:t>
            </a:r>
            <a:r>
              <a:rPr lang="en-IN" sz="2600" dirty="0" err="1" smtClean="0"/>
              <a:t>vuram</a:t>
            </a:r>
            <a:r>
              <a:rPr lang="en-IN" sz="2600" dirty="0" smtClean="0"/>
              <a:t> </a:t>
            </a:r>
            <a:r>
              <a:rPr lang="en-IN" sz="2600" dirty="0" err="1"/>
              <a:t>ppt</a:t>
            </a:r>
            <a:r>
              <a:rPr lang="en-IN" sz="2600" dirty="0"/>
              <a:t> VBO and by adding some extensions to that VBO</a:t>
            </a:r>
            <a:endParaRPr lang="en-US" sz="2600" dirty="0" smtClean="0"/>
          </a:p>
          <a:p>
            <a:pPr marL="82296" indent="0" algn="just">
              <a:lnSpc>
                <a:spcPct val="150000"/>
              </a:lnSpc>
              <a:buNone/>
            </a:pPr>
            <a:r>
              <a:rPr lang="en-US" sz="4300" dirty="0" smtClean="0">
                <a:solidFill>
                  <a:srgbClr val="4F271C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panose="020B0903060703020204" pitchFamily="34" charset="0"/>
                <a:ea typeface="+mj-ea"/>
                <a:cs typeface="+mj-cs"/>
              </a:rPr>
              <a:t>Future </a:t>
            </a:r>
            <a:r>
              <a:rPr lang="en-US" sz="4300" dirty="0">
                <a:solidFill>
                  <a:srgbClr val="4F271C">
                    <a:satMod val="130000"/>
                  </a:srgb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panose="020B0903060703020204" pitchFamily="34" charset="0"/>
                <a:ea typeface="+mj-ea"/>
                <a:cs typeface="+mj-cs"/>
              </a:rPr>
              <a:t>Scope</a:t>
            </a:r>
            <a:endParaRPr lang="en-US" sz="2600" dirty="0"/>
          </a:p>
          <a:p>
            <a:pPr algn="just">
              <a:lnSpc>
                <a:spcPct val="150000"/>
              </a:lnSpc>
            </a:pPr>
            <a:r>
              <a:rPr lang="en-US" sz="2600" dirty="0" smtClean="0"/>
              <a:t>Provided a decent amount of Data, </a:t>
            </a:r>
            <a:r>
              <a:rPr lang="en-US" sz="2600" dirty="0"/>
              <a:t>T</a:t>
            </a:r>
            <a:r>
              <a:rPr lang="en-US" sz="2600" dirty="0" smtClean="0"/>
              <a:t>he project can expand it’s wings to Machine Learning Models which can be used to predict the data in Future and draw appropriate visualizations</a:t>
            </a:r>
          </a:p>
          <a:p>
            <a:pPr algn="just">
              <a:lnSpc>
                <a:spcPct val="150000"/>
              </a:lnSpc>
            </a:pPr>
            <a:r>
              <a:rPr lang="en-US" sz="2600" dirty="0" smtClean="0"/>
              <a:t>The meetings can also have the Machine Learning model’s opinion to take into consideration while taking any important decisions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6561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hank You - Handwriting imag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88" y="1147354"/>
            <a:ext cx="7200900" cy="4800600"/>
          </a:xfrm>
        </p:spPr>
      </p:pic>
    </p:spTree>
    <p:extLst>
      <p:ext uri="{BB962C8B-B14F-4D97-AF65-F5344CB8AC3E}">
        <p14:creationId xmlns:p14="http://schemas.microsoft.com/office/powerpoint/2010/main" val="20767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ritannic Bold" panose="020B0903060703020204" pitchFamily="34" charset="0"/>
              </a:rPr>
              <a:t>Motivation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sz="2300" dirty="0" smtClean="0"/>
              <a:t>Many Organizations need to create PPT on regular basis which is a repetitive process. </a:t>
            </a:r>
          </a:p>
          <a:p>
            <a:pPr algn="just">
              <a:lnSpc>
                <a:spcPct val="170000"/>
              </a:lnSpc>
            </a:pPr>
            <a:r>
              <a:rPr lang="en-US" sz="2300" dirty="0" smtClean="0"/>
              <a:t>This often becomes uncreative and routine task.</a:t>
            </a:r>
          </a:p>
          <a:p>
            <a:pPr algn="just">
              <a:lnSpc>
                <a:spcPct val="170000"/>
              </a:lnSpc>
            </a:pPr>
            <a:r>
              <a:rPr lang="en-US" sz="2300" dirty="0" smtClean="0"/>
              <a:t>Developing a BP Solution where we can automate this process will be beneficial to organizations.</a:t>
            </a:r>
          </a:p>
          <a:p>
            <a:pPr algn="just">
              <a:lnSpc>
                <a:spcPct val="170000"/>
              </a:lnSpc>
            </a:pPr>
            <a:r>
              <a:rPr lang="en-US" sz="2300" dirty="0" smtClean="0"/>
              <a:t>This also eliminates extra efforts by humans and those can be invested in some other domains</a:t>
            </a:r>
          </a:p>
          <a:p>
            <a:pPr algn="just"/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36947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ritannic Bold" panose="020B0903060703020204" pitchFamily="34" charset="0"/>
              </a:rPr>
              <a:t>Problem Statement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One of the organizations which needs to create PPTs regularly is APGENCO Power Plant Vijayawada(</a:t>
            </a:r>
            <a:r>
              <a:rPr lang="en-US" sz="2400" dirty="0" err="1"/>
              <a:t>Dr.NTTPS</a:t>
            </a:r>
            <a:r>
              <a:rPr lang="en-US" sz="2400" dirty="0"/>
              <a:t>). </a:t>
            </a:r>
            <a:r>
              <a:rPr lang="en-IN" sz="2400" dirty="0"/>
              <a:t>This organization should make a presentation at the end of each month in order to review the operations of that </a:t>
            </a:r>
            <a:r>
              <a:rPr lang="en-IN" sz="2400" dirty="0" smtClean="0"/>
              <a:t>month(Operation Review Team).</a:t>
            </a:r>
            <a:endParaRPr lang="en-IN" sz="2400" dirty="0"/>
          </a:p>
          <a:p>
            <a:pPr algn="just">
              <a:lnSpc>
                <a:spcPct val="170000"/>
              </a:lnSpc>
            </a:pPr>
            <a:r>
              <a:rPr lang="en-IN" sz="2400" dirty="0" smtClean="0"/>
              <a:t>For </a:t>
            </a:r>
            <a:r>
              <a:rPr lang="en-IN" sz="2400" dirty="0" smtClean="0"/>
              <a:t>this they need to present the resource utilization in form of graphs, tables and description for better visualizations</a:t>
            </a:r>
          </a:p>
          <a:p>
            <a:pPr algn="just">
              <a:lnSpc>
                <a:spcPct val="170000"/>
              </a:lnSpc>
            </a:pPr>
            <a:r>
              <a:rPr lang="en-US" sz="2400" dirty="0" smtClean="0"/>
              <a:t>The main  motive of the problem is to summarize data from Excel in the form of Power Point Presentation(PPT)</a:t>
            </a:r>
            <a:r>
              <a:rPr lang="en-IN" sz="2400" dirty="0" smtClean="0"/>
              <a:t>.</a:t>
            </a:r>
            <a:r>
              <a:rPr lang="en-US" sz="2400" dirty="0" smtClean="0"/>
              <a:t>It includes various tables, Calculations and Graphical Representations 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661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ritannic Bold" panose="020B0903060703020204" pitchFamily="34" charset="0"/>
              </a:rPr>
              <a:t>Big Picture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300" dirty="0" smtClean="0"/>
              <a:t>To automate PowerPoint Presentations Blue Prism doesn’t have any inbuilt VBO</a:t>
            </a:r>
          </a:p>
          <a:p>
            <a:pPr algn="just">
              <a:lnSpc>
                <a:spcPct val="150000"/>
              </a:lnSpc>
            </a:pPr>
            <a:r>
              <a:rPr lang="en-IN" sz="2300" dirty="0"/>
              <a:t>To overcome this problem we used the </a:t>
            </a:r>
            <a:r>
              <a:rPr lang="en-IN" sz="2300" dirty="0" err="1"/>
              <a:t>Vuram</a:t>
            </a:r>
            <a:r>
              <a:rPr lang="en-IN" sz="2300" dirty="0"/>
              <a:t> presentation VBO published on </a:t>
            </a:r>
            <a:r>
              <a:rPr lang="en-IN" sz="2300" dirty="0" err="1" smtClean="0"/>
              <a:t>BluePrism's</a:t>
            </a:r>
            <a:r>
              <a:rPr lang="en-IN" sz="2300" dirty="0" smtClean="0"/>
              <a:t> </a:t>
            </a:r>
            <a:r>
              <a:rPr lang="en-IN" sz="2300" dirty="0"/>
              <a:t>official </a:t>
            </a:r>
            <a:r>
              <a:rPr lang="en-IN" sz="2300" dirty="0" smtClean="0"/>
              <a:t>website.</a:t>
            </a:r>
            <a:r>
              <a:rPr lang="en-US" sz="2300" dirty="0" smtClean="0"/>
              <a:t>However It doesn’t contain all the features like adding tables, images</a:t>
            </a:r>
          </a:p>
          <a:p>
            <a:pPr algn="just">
              <a:lnSpc>
                <a:spcPct val="150000"/>
              </a:lnSpc>
            </a:pPr>
            <a:r>
              <a:rPr lang="en-US" sz="2300" dirty="0" smtClean="0"/>
              <a:t>Moreover, drawing charts in PPT is not robust enough while automating.</a:t>
            </a:r>
          </a:p>
          <a:p>
            <a:pPr algn="just">
              <a:lnSpc>
                <a:spcPct val="150000"/>
              </a:lnSpc>
            </a:pPr>
            <a:r>
              <a:rPr lang="en-US" sz="2300" dirty="0" smtClean="0"/>
              <a:t>For this reason integrating Blue Prism with other Programming Languages has become essential.</a:t>
            </a:r>
          </a:p>
          <a:p>
            <a:pPr algn="just"/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3558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ritannic Bold" panose="020B0903060703020204" pitchFamily="34" charset="0"/>
              </a:rPr>
              <a:t>Proof Of Concept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300" dirty="0" smtClean="0"/>
              <a:t>Now-a-days, every domain creates PPT for many reasons.</a:t>
            </a:r>
          </a:p>
          <a:p>
            <a:pPr algn="just">
              <a:lnSpc>
                <a:spcPct val="150000"/>
              </a:lnSpc>
            </a:pPr>
            <a:r>
              <a:rPr lang="en-US" sz="2300" dirty="0" smtClean="0"/>
              <a:t>Users need to use other applications to create charts.</a:t>
            </a:r>
          </a:p>
          <a:p>
            <a:pPr algn="just">
              <a:lnSpc>
                <a:spcPct val="150000"/>
              </a:lnSpc>
            </a:pPr>
            <a:r>
              <a:rPr lang="en-US" sz="2300" dirty="0" smtClean="0"/>
              <a:t>Also when the same template is used frequently. Their work is just filling the data at right slots, which becomes redundant.</a:t>
            </a:r>
          </a:p>
          <a:p>
            <a:pPr algn="just">
              <a:lnSpc>
                <a:spcPct val="150000"/>
              </a:lnSpc>
            </a:pPr>
            <a:r>
              <a:rPr lang="en-US" sz="2300" dirty="0" smtClean="0"/>
              <a:t>Since the project is around creating tables, charts via Blue Prism and using the template that is defined by client, The scope of the project is wide.</a:t>
            </a:r>
          </a:p>
        </p:txBody>
      </p:sp>
    </p:spTree>
    <p:extLst>
      <p:ext uri="{BB962C8B-B14F-4D97-AF65-F5344CB8AC3E}">
        <p14:creationId xmlns:p14="http://schemas.microsoft.com/office/powerpoint/2010/main" val="77723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ritannic Bold" panose="020B0903060703020204" pitchFamily="34" charset="0"/>
              </a:rPr>
              <a:t>TOOLS/TECHNOLOGIES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171" y="1825625"/>
            <a:ext cx="1000614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300" dirty="0" err="1" smtClean="0"/>
              <a:t>Vuram</a:t>
            </a:r>
            <a:r>
              <a:rPr lang="en-US" sz="2300" dirty="0" smtClean="0"/>
              <a:t> Power Point VBO		- Open, Add Slides, Close and Save PPT</a:t>
            </a:r>
          </a:p>
          <a:p>
            <a:pPr>
              <a:lnSpc>
                <a:spcPct val="150000"/>
              </a:lnSpc>
            </a:pPr>
            <a:r>
              <a:rPr lang="en-US" sz="2300" dirty="0" smtClean="0"/>
              <a:t>Microsoft Office			- Microsoft Excel, Microsoft PPT</a:t>
            </a:r>
          </a:p>
          <a:p>
            <a:pPr>
              <a:lnSpc>
                <a:spcPct val="150000"/>
              </a:lnSpc>
            </a:pPr>
            <a:r>
              <a:rPr lang="en-US" sz="2300" dirty="0" smtClean="0"/>
              <a:t>Python 3				- To draw charts that are pasted in PPT</a:t>
            </a:r>
          </a:p>
          <a:p>
            <a:pPr>
              <a:lnSpc>
                <a:spcPct val="150000"/>
              </a:lnSpc>
            </a:pPr>
            <a:r>
              <a:rPr lang="en-US" sz="2300" dirty="0" smtClean="0"/>
              <a:t>File Management VBO		- Used by Power point VBO to access files in system</a:t>
            </a:r>
          </a:p>
          <a:p>
            <a:pPr>
              <a:lnSpc>
                <a:spcPct val="150000"/>
              </a:lnSpc>
            </a:pPr>
            <a:r>
              <a:rPr lang="en-US" sz="2300" dirty="0" smtClean="0"/>
              <a:t>Collections VBO			- To manipulate Collections in Blue prism</a:t>
            </a:r>
          </a:p>
          <a:p>
            <a:pPr>
              <a:lnSpc>
                <a:spcPct val="150000"/>
              </a:lnSpc>
            </a:pPr>
            <a:r>
              <a:rPr lang="en-US" sz="2300" dirty="0" smtClean="0"/>
              <a:t>Command Prompt			- To Run the python code.</a:t>
            </a:r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404214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18903"/>
          </a:xfrm>
        </p:spPr>
        <p:txBody>
          <a:bodyPr/>
          <a:lstStyle/>
          <a:p>
            <a:pPr algn="ctr"/>
            <a:r>
              <a:rPr lang="en-US" dirty="0" smtClean="0">
                <a:latin typeface="Britannic Bold" panose="020B0903060703020204" pitchFamily="34" charset="0"/>
              </a:rPr>
              <a:t>Solution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872" y="1063690"/>
            <a:ext cx="9776927" cy="5519989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b="1" dirty="0" smtClean="0"/>
              <a:t>   </a:t>
            </a:r>
            <a:r>
              <a:rPr lang="en-US" dirty="0" smtClean="0"/>
              <a:t>Dataset</a:t>
            </a:r>
          </a:p>
          <a:p>
            <a:pPr marL="0" indent="0" algn="just">
              <a:buNone/>
            </a:pPr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sz="2400" dirty="0" smtClean="0"/>
              <a:t>Various Parameters are displayed in Excel sheet separated by Units, Stages, Station.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79" y="1736634"/>
            <a:ext cx="8522951" cy="3583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984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Expected</a:t>
            </a:r>
            <a:r>
              <a:rPr lang="en-US" b="1" dirty="0" smtClean="0"/>
              <a:t> </a:t>
            </a:r>
            <a:r>
              <a:rPr lang="en-US" dirty="0">
                <a:latin typeface="Britannic Bold" panose="020B0903060703020204" pitchFamily="34" charset="0"/>
              </a:rPr>
              <a:t>Output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8669" y="2922512"/>
            <a:ext cx="4463104" cy="3337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1457023"/>
            <a:ext cx="4438845" cy="28443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28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518" y="169817"/>
            <a:ext cx="9702282" cy="875213"/>
          </a:xfrm>
        </p:spPr>
        <p:txBody>
          <a:bodyPr>
            <a:norm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Tables</a:t>
            </a:r>
            <a:r>
              <a:rPr lang="en-US" b="1" dirty="0" smtClean="0"/>
              <a:t> </a:t>
            </a:r>
            <a:r>
              <a:rPr lang="en-US" dirty="0">
                <a:latin typeface="Britannic Bold" panose="020B0903060703020204" pitchFamily="34" charset="0"/>
              </a:rPr>
              <a:t>in Slides</a:t>
            </a:r>
            <a:endParaRPr lang="en-IN" dirty="0">
              <a:latin typeface="Britannic Bold" panose="020B09030607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64" y="1912651"/>
            <a:ext cx="4724166" cy="34319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595535" y="5486400"/>
            <a:ext cx="10235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EAF = (</a:t>
            </a:r>
            <a:r>
              <a:rPr lang="en-US" dirty="0" err="1"/>
              <a:t>Auxilary</a:t>
            </a:r>
            <a:r>
              <a:rPr lang="en-US" dirty="0"/>
              <a:t> Power </a:t>
            </a:r>
            <a:r>
              <a:rPr lang="en-US" dirty="0" err="1"/>
              <a:t>Consumption+Shortfallof</a:t>
            </a:r>
            <a:r>
              <a:rPr lang="en-US" dirty="0"/>
              <a:t> generation due to reverse outage)*100/(</a:t>
            </a:r>
            <a:r>
              <a:rPr lang="en-US" dirty="0" smtClean="0"/>
              <a:t>Capacity)</a:t>
            </a:r>
          </a:p>
          <a:p>
            <a:pPr algn="just"/>
            <a:r>
              <a:rPr lang="en-US" dirty="0" smtClean="0"/>
              <a:t>       = 92.0</a:t>
            </a:r>
          </a:p>
          <a:p>
            <a:pPr algn="just"/>
            <a:r>
              <a:rPr lang="en-US" dirty="0" smtClean="0"/>
              <a:t>The allowance(2.50) of EAF is based on the value of above calculation. The table is shown in next slide</a:t>
            </a:r>
            <a:endParaRPr lang="en-US" dirty="0"/>
          </a:p>
          <a:p>
            <a:pPr algn="just"/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88" y="1045030"/>
            <a:ext cx="4755177" cy="36317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788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264</TotalTime>
  <Words>751</Words>
  <Application>Microsoft Office PowerPoint</Application>
  <PresentationFormat>Widescreen</PresentationFormat>
  <Paragraphs>117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Britannic Bold</vt:lpstr>
      <vt:lpstr>Gill Sans MT</vt:lpstr>
      <vt:lpstr>Verdana</vt:lpstr>
      <vt:lpstr>Wingdings 2</vt:lpstr>
      <vt:lpstr>Solstice</vt:lpstr>
      <vt:lpstr>Data Migration From Excel to PPT</vt:lpstr>
      <vt:lpstr>Motivation</vt:lpstr>
      <vt:lpstr>Problem Statement</vt:lpstr>
      <vt:lpstr>Big Picture</vt:lpstr>
      <vt:lpstr>Proof Of Concept</vt:lpstr>
      <vt:lpstr>TOOLS/TECHNOLOGIES</vt:lpstr>
      <vt:lpstr>Solution</vt:lpstr>
      <vt:lpstr>Expected Output</vt:lpstr>
      <vt:lpstr>Tables in Slides</vt:lpstr>
      <vt:lpstr>Output Explanation</vt:lpstr>
      <vt:lpstr>Drawing Charts using Python</vt:lpstr>
      <vt:lpstr>Working Demo</vt:lpstr>
      <vt:lpstr>Challenges Faced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Migration From Excel to PPT</dc:title>
  <dc:creator>Devi Sowmya</dc:creator>
  <cp:lastModifiedBy>Devi Sowmya</cp:lastModifiedBy>
  <cp:revision>67</cp:revision>
  <dcterms:created xsi:type="dcterms:W3CDTF">2021-07-18T05:47:47Z</dcterms:created>
  <dcterms:modified xsi:type="dcterms:W3CDTF">2021-07-19T08:45:14Z</dcterms:modified>
</cp:coreProperties>
</file>